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5"/>
  </p:notesMasterIdLst>
  <p:sldIdLst>
    <p:sldId id="256" r:id="rId2"/>
    <p:sldId id="285" r:id="rId3"/>
    <p:sldId id="287" r:id="rId4"/>
    <p:sldId id="286" r:id="rId5"/>
    <p:sldId id="265" r:id="rId6"/>
    <p:sldId id="281" r:id="rId7"/>
    <p:sldId id="282" r:id="rId8"/>
    <p:sldId id="262" r:id="rId9"/>
    <p:sldId id="283" r:id="rId10"/>
    <p:sldId id="284" r:id="rId11"/>
    <p:sldId id="299" r:id="rId12"/>
    <p:sldId id="295" r:id="rId13"/>
    <p:sldId id="298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506ED-CC67-4CB2-AEE0-1F3256C58844}" type="datetimeFigureOut">
              <a:rPr lang="en-GB" smtClean="0"/>
              <a:t>04/12/2023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E8DB6-3E8E-4795-B755-435AD8DEDDF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63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C4C5-CFA0-B694-E83B-77876A7C8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76C92-63FB-393D-1210-FE4B41089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82C23-F711-FCE1-0E89-985A55BB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9D35C-4A8B-0C87-BB3E-485E6C5CB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0EC4F-9C92-E914-53AA-E4588A59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17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2CCB-502D-21FD-7BE6-BED1B99CB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5D388-2B68-6E78-98C1-C8DA3D955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DC4AD-2FFD-5004-33A0-AEDC9C1F7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D3C9A-1046-ACF2-80DB-589492D77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9345A-9DFC-F732-D699-D46B005A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EB90-654F-3C91-29F0-381EAF246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98FDA-EB2D-5F59-B03C-40962E22F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2DDAC-7AA6-81C7-16A4-9DB37C3A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0881F-02A6-B83E-5DFD-023CAFE8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8F5A6-5419-6E28-7714-48CB9CE8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85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D3D7-8DBA-C474-65E8-219317B0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4A8EC-9CA2-7D6F-9F7F-431041E01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1D2E2-1DA1-43F4-4543-AB3533112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5FB90-A034-F208-05C5-A32E6018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EF3BD-CEE4-4423-BA7C-40AD4D51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A5274-FD00-2BEC-BCC9-D24F2783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6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1BA6-4AAC-E5D7-D48B-DA064EE9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8115F-29E3-50C1-048B-D3A1FBC1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678E4-7813-4FF2-001B-D6BBE0085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5DDBD5-39EA-B2A7-3554-3076E17FD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37AA6B-CC6A-EE49-C352-6A0757C8A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FBE117-4589-DC58-C38B-E1BF6E97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2DB4C4-71ED-4214-02E7-581AD1DAF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3BC2D-77F6-06C5-23CE-5E829D96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0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8921C-3B37-8045-FA4F-18BC7F5A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2ABAB-2943-DBD8-0A73-A4D1BFD8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C2C288-526E-8A83-0A46-01EFAC82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AED2E-B0E0-59AD-ED11-6BF7CFFF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7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AB8AE-1185-CD63-FC07-30BDCB8B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84E3C6-C7DD-618F-E2EB-95F38E92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51061-C832-E1D0-1C9F-C98FFBF0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2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7F1E0-1765-F3CA-37A1-89F20DF0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2DC7-9B04-3A48-47EE-D9713A6B5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58746-C2CF-6AB4-032E-3C31E9FC6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CB22A-BC5C-3922-4E9B-E8EFA7EB7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B2BF9-0041-0BFE-68D5-8E8A45507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8B199-364A-D637-5CB9-DA423C15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740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6E9A-8EBA-1C40-A9A5-A488057EB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C9280-940E-E90E-5F3E-9D2C73AAD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31CBE-99D2-83B0-0990-694C252ED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70BFE-1035-6AFD-9E44-CD26BB0B3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A5C26-078A-0993-B787-E3F13BB82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9C4BB-AA67-6323-3034-F38AD040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27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37DC-E06C-1F81-275D-BFEBF221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55F5D-5406-0CCA-2336-8F6B1EB82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71F2E-0CC9-0A20-3D3C-2D710B9B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D0B4E-642D-AE11-66FF-C4258533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DDA4B-EF4F-D22F-0921-ABA64F42A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2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C72AC8-2169-BC3A-481D-A653CC864F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0203E-777F-EDB0-86B0-EA8F93E9D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900A9-D97E-96FD-1D64-AB2E2D52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December 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15F9-EB9E-100E-D1DF-1E90C0EB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5C154-03B4-9F67-9FA7-14DEDF69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2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E3CCAE-3393-1A9F-E90E-3096A4BA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ADE1C-46F2-ED15-A21C-E45CE60D7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6501A-24FE-4372-49E5-8C8A9D678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December 4,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4EB98-B528-35FD-F7E5-70AF31232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EB5D8-BB4D-5FA7-4ADD-220EF055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8034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ainbowridersuk@icloud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1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Many bicyclists riding bicycles">
            <a:extLst>
              <a:ext uri="{FF2B5EF4-FFF2-40B4-BE49-F238E27FC236}">
                <a16:creationId xmlns:a16="http://schemas.microsoft.com/office/drawing/2014/main" id="{04CD600A-60CF-A2F3-8DE1-C7D278CEED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02BF8-D88C-8F79-EDF9-71AA51278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14514"/>
            <a:ext cx="10515600" cy="298592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Rainbow Riders</a:t>
            </a:r>
            <a:br>
              <a:rPr lang="en-GB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LGBTQ+ cycling in Greater Manchester</a:t>
            </a:r>
            <a:endParaRPr lang="en-GB" sz="4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9CF06-D3BA-0EAA-6C93-B263B5B15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6401"/>
            <a:ext cx="10515600" cy="138431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Annual General Meeting 2023</a:t>
            </a:r>
          </a:p>
        </p:txBody>
      </p:sp>
      <p:pic>
        <p:nvPicPr>
          <p:cNvPr id="6" name="Picture 5" descr="A rainbow with a bike and text&#10;&#10;Description automatically generated">
            <a:extLst>
              <a:ext uri="{FF2B5EF4-FFF2-40B4-BE49-F238E27FC236}">
                <a16:creationId xmlns:a16="http://schemas.microsoft.com/office/drawing/2014/main" id="{8E18EEFD-9483-8A89-9B20-134A19BFE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495" y="5057757"/>
            <a:ext cx="2543282" cy="1800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67C24B-802E-B792-677D-29809D06C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500" y="5057757"/>
            <a:ext cx="2543282" cy="17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wo people riding bikes">
            <a:extLst>
              <a:ext uri="{FF2B5EF4-FFF2-40B4-BE49-F238E27FC236}">
                <a16:creationId xmlns:a16="http://schemas.microsoft.com/office/drawing/2014/main" id="{91C90548-EFD2-D371-C8C7-44B6C351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34950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0" y="6931"/>
            <a:ext cx="5042095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Where we are now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70158B-0717-00F5-BB55-76B82805FAC5}"/>
              </a:ext>
            </a:extLst>
          </p:cNvPr>
          <p:cNvSpPr txBox="1">
            <a:spLocks/>
          </p:cNvSpPr>
          <p:nvPr/>
        </p:nvSpPr>
        <p:spPr>
          <a:xfrm>
            <a:off x="641252" y="1343601"/>
            <a:ext cx="10715598" cy="4170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Following the disappearance of PrideOut, Bex, Kevin and Zach got together in October 2022 to see if they could try and revive an LGBTQ+ cycling club in Manchester and continue rides that were inclusive for all genders, abilities and ages etc.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held our first ride in November 2022 to Tatton Park – winter wasn’t the best time to start an outdoor cycle club, but interest was kindled, and we carried on.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May 2023, we had held more cycle rides and socials, and participant numbers were growing, we formed a steering group to help us navigate the next stages in the growth of the club like insurance and a website etc.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in December 2023, just over a year since Rainbow Riders was formed, we are looking forward to our next steps</a:t>
            </a:r>
          </a:p>
        </p:txBody>
      </p:sp>
    </p:spTree>
    <p:extLst>
      <p:ext uri="{BB962C8B-B14F-4D97-AF65-F5344CB8AC3E}">
        <p14:creationId xmlns:p14="http://schemas.microsoft.com/office/powerpoint/2010/main" val="30289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wo people riding bikes">
            <a:extLst>
              <a:ext uri="{FF2B5EF4-FFF2-40B4-BE49-F238E27FC236}">
                <a16:creationId xmlns:a16="http://schemas.microsoft.com/office/drawing/2014/main" id="{91C90548-EFD2-D371-C8C7-44B6C351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34950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Social Media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B7D0DD-589E-E2DA-0D00-877567815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324251"/>
              </p:ext>
            </p:extLst>
          </p:nvPr>
        </p:nvGraphicFramePr>
        <p:xfrm>
          <a:off x="6096000" y="2148835"/>
          <a:ext cx="5459896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7009">
                  <a:extLst>
                    <a:ext uri="{9D8B030D-6E8A-4147-A177-3AD203B41FA5}">
                      <a16:colId xmlns:a16="http://schemas.microsoft.com/office/drawing/2014/main" val="2756279730"/>
                    </a:ext>
                  </a:extLst>
                </a:gridCol>
                <a:gridCol w="1112851">
                  <a:extLst>
                    <a:ext uri="{9D8B030D-6E8A-4147-A177-3AD203B41FA5}">
                      <a16:colId xmlns:a16="http://schemas.microsoft.com/office/drawing/2014/main" val="701417935"/>
                    </a:ext>
                  </a:extLst>
                </a:gridCol>
                <a:gridCol w="1193027">
                  <a:extLst>
                    <a:ext uri="{9D8B030D-6E8A-4147-A177-3AD203B41FA5}">
                      <a16:colId xmlns:a16="http://schemas.microsoft.com/office/drawing/2014/main" val="3513585825"/>
                    </a:ext>
                  </a:extLst>
                </a:gridCol>
                <a:gridCol w="1577009">
                  <a:extLst>
                    <a:ext uri="{9D8B030D-6E8A-4147-A177-3AD203B41FA5}">
                      <a16:colId xmlns:a16="http://schemas.microsoft.com/office/drawing/2014/main" val="246767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83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Spond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0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Facebook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39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Instagram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1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 (Twitter)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GB" sz="22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6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Threads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22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28575" marR="28575" marT="19050" marB="1905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Growing</a:t>
                      </a:r>
                      <a:endParaRPr lang="en-GB" sz="2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755060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92F7CE-7F0B-E27A-09BB-256DD37D3771}"/>
              </a:ext>
            </a:extLst>
          </p:cNvPr>
          <p:cNvSpPr txBox="1">
            <a:spLocks/>
          </p:cNvSpPr>
          <p:nvPr/>
        </p:nvSpPr>
        <p:spPr>
          <a:xfrm>
            <a:off x="641253" y="1456143"/>
            <a:ext cx="5454748" cy="4170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Growth on socials has been reasonable X (twitter) and Threads have the lowest followers. Instagram and Facebook remain the strongest platforms.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have followers from other LGBTQ clubs in the UK and across the world.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post a notification about each ride in advance and share a photo or video of the event after.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Future plans would be to highlight a full month of events in advance</a:t>
            </a:r>
          </a:p>
        </p:txBody>
      </p:sp>
    </p:spTree>
    <p:extLst>
      <p:ext uri="{BB962C8B-B14F-4D97-AF65-F5344CB8AC3E}">
        <p14:creationId xmlns:p14="http://schemas.microsoft.com/office/powerpoint/2010/main" val="352639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wo people riding bikes">
            <a:extLst>
              <a:ext uri="{FF2B5EF4-FFF2-40B4-BE49-F238E27FC236}">
                <a16:creationId xmlns:a16="http://schemas.microsoft.com/office/drawing/2014/main" id="{91C90548-EFD2-D371-C8C7-44B6C351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34950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05" y="0"/>
            <a:ext cx="5132473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Ride statistics 2023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14BF6D-2F29-E847-2010-C691714C300D}"/>
              </a:ext>
            </a:extLst>
          </p:cNvPr>
          <p:cNvSpPr txBox="1">
            <a:spLocks/>
          </p:cNvSpPr>
          <p:nvPr/>
        </p:nvSpPr>
        <p:spPr>
          <a:xfrm>
            <a:off x="838200" y="1688123"/>
            <a:ext cx="8680554" cy="4170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end of December 78 events we have held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33 rides including social paced and road rides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 Critical Mass ride outs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23 socials including theatre trips and First Friday Frolics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 events like Tour de Manc and Rapha Women's 100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cycle tour of The Netherlands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209 attendances so far - 3 attendees per ride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 6 cancellations (8% of all events)</a:t>
            </a:r>
          </a:p>
        </p:txBody>
      </p:sp>
    </p:spTree>
    <p:extLst>
      <p:ext uri="{BB962C8B-B14F-4D97-AF65-F5344CB8AC3E}">
        <p14:creationId xmlns:p14="http://schemas.microsoft.com/office/powerpoint/2010/main" val="410374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eaning bicycle on yellow painted wall">
            <a:extLst>
              <a:ext uri="{FF2B5EF4-FFF2-40B4-BE49-F238E27FC236}">
                <a16:creationId xmlns:a16="http://schemas.microsoft.com/office/drawing/2014/main" id="{F45B406C-E801-347F-DDF1-89DB40BC4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19309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823621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Finances</a:t>
            </a: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Zach Butcher (interim Treasurer)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1AC8-6E92-1B86-CEC4-EA7801F6B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42" y="1675825"/>
            <a:ext cx="5799828" cy="3911926"/>
          </a:xfrm>
        </p:spPr>
        <p:txBody>
          <a:bodyPr>
            <a:no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At the club set up meeting in May 2023, 11 members pledged £10pp to kick start the Rainbow Riders.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We used this money to pay for insurance with CycleUK.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There were some other small donations through sales of rainbow lottery tickets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We had some t-shirts made for group socials like pride which generated a modest return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Zach had originally bought the website domain prior to the group officially forming costs for this are not included in the finances but total C.£50</a:t>
            </a:r>
          </a:p>
        </p:txBody>
      </p:sp>
    </p:spTree>
    <p:extLst>
      <p:ext uri="{BB962C8B-B14F-4D97-AF65-F5344CB8AC3E}">
        <p14:creationId xmlns:p14="http://schemas.microsoft.com/office/powerpoint/2010/main" val="308849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eaning bicycle on yellow painted wall">
            <a:extLst>
              <a:ext uri="{FF2B5EF4-FFF2-40B4-BE49-F238E27FC236}">
                <a16:creationId xmlns:a16="http://schemas.microsoft.com/office/drawing/2014/main" id="{F45B406C-E801-347F-DDF1-89DB40BC4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39" y="0"/>
            <a:ext cx="823621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Finances (continued)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0D40C-83F2-9DA2-FF13-2277719A4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3" t="34894" r="68049" b="39330"/>
          <a:stretch/>
        </p:blipFill>
        <p:spPr>
          <a:xfrm>
            <a:off x="904461" y="1547445"/>
            <a:ext cx="9029218" cy="447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6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eaning bicycle on yellow painted wall">
            <a:extLst>
              <a:ext uri="{FF2B5EF4-FFF2-40B4-BE49-F238E27FC236}">
                <a16:creationId xmlns:a16="http://schemas.microsoft.com/office/drawing/2014/main" id="{F45B406C-E801-347F-DDF1-89DB40BC4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39" y="0"/>
            <a:ext cx="823621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Finances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A89B2-8692-6332-7EF7-6F03B67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702329"/>
            <a:ext cx="6322258" cy="39119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Future costs we expect to incur…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October 2024 will see the domain and web address renewal and is estimated at £50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2024 club insurance is estimated at £88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Entry in the Manchester Pride parade should remain free but if we want a presence at other events, we will need some marketing like a feather flag etc.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31668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Person cycling on dirt path">
            <a:extLst>
              <a:ext uri="{FF2B5EF4-FFF2-40B4-BE49-F238E27FC236}">
                <a16:creationId xmlns:a16="http://schemas.microsoft.com/office/drawing/2014/main" id="{F45B406C-E801-347F-DDF1-89DB40BC42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71" y="0"/>
            <a:ext cx="7908235" cy="189991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Rainbow Riders club constitution</a:t>
            </a:r>
            <a:b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Kevin Colley (interim Secretary)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1AC8-6E92-1B86-CEC4-EA7801F6B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271" y="1899911"/>
            <a:ext cx="6834012" cy="4092925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spcAft>
                <a:spcPts val="1800"/>
              </a:spcAft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 steering group have worked collectively to pull together a constitution for the club that does details the aims and objectives of the club and details the governance etc. </a:t>
            </a:r>
          </a:p>
          <a:p>
            <a:pPr marL="0" indent="0" fontAlgn="base">
              <a:spcAft>
                <a:spcPts val="1800"/>
              </a:spcAft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Core committee roles and responsibilities – who can be on the committee and term of service and how to be elected on to the committee</a:t>
            </a:r>
          </a:p>
          <a:p>
            <a:pPr marL="0" indent="0" fontAlgn="base">
              <a:spcAft>
                <a:spcPts val="1800"/>
              </a:spcAft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Details the frequency of general meetings, ride leader meetings, AGM and EGM</a:t>
            </a:r>
          </a:p>
          <a:p>
            <a:pPr marL="0" indent="0" fontAlgn="base">
              <a:spcAft>
                <a:spcPts val="1800"/>
              </a:spcAft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Finances, expenditure including purchasing power and expenses.</a:t>
            </a:r>
          </a:p>
          <a:p>
            <a:pPr marL="0" indent="0" fontAlgn="base">
              <a:spcAft>
                <a:spcPts val="1800"/>
              </a:spcAft>
              <a:buNone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11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Person cycling on dirt path">
            <a:extLst>
              <a:ext uri="{FF2B5EF4-FFF2-40B4-BE49-F238E27FC236}">
                <a16:creationId xmlns:a16="http://schemas.microsoft.com/office/drawing/2014/main" id="{F45B406C-E801-347F-DDF1-89DB40BC42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908235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club constitution 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1AC8-6E92-1B86-CEC4-EA7801F6B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6552062" cy="3742762"/>
          </a:xfrm>
        </p:spPr>
        <p:txBody>
          <a:bodyPr>
            <a:normAutofit/>
          </a:bodyPr>
          <a:lstStyle/>
          <a:p>
            <a:pPr marL="0" indent="0" fontAlgn="base">
              <a:spcAft>
                <a:spcPts val="1800"/>
              </a:spcAft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 question was raised around a point in the constitution allowing the committee to amend the document without an AGM/EGM – it was clarified that the changes the committee could implement were small corrections not wider changes that would affect the running of the club.</a:t>
            </a:r>
          </a:p>
        </p:txBody>
      </p:sp>
    </p:spTree>
    <p:extLst>
      <p:ext uri="{BB962C8B-B14F-4D97-AF65-F5344CB8AC3E}">
        <p14:creationId xmlns:p14="http://schemas.microsoft.com/office/powerpoint/2010/main" val="2183040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Elderly couple biking">
            <a:extLst>
              <a:ext uri="{FF2B5EF4-FFF2-40B4-BE49-F238E27FC236}">
                <a16:creationId xmlns:a16="http://schemas.microsoft.com/office/drawing/2014/main" id="{00757A66-1CCD-BA8A-188D-373895CB14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" t="-1" r="15074" b="-1"/>
          <a:stretch/>
        </p:blipFill>
        <p:spPr>
          <a:xfrm>
            <a:off x="2973032" y="0"/>
            <a:ext cx="9218968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55" y="0"/>
            <a:ext cx="796665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Nominations for the committee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1299B71-08F0-92FC-7898-89B383F27E83}"/>
              </a:ext>
            </a:extLst>
          </p:cNvPr>
          <p:cNvSpPr txBox="1">
            <a:spLocks/>
          </p:cNvSpPr>
          <p:nvPr/>
        </p:nvSpPr>
        <p:spPr>
          <a:xfrm>
            <a:off x="576196" y="1790152"/>
            <a:ext cx="6237868" cy="2081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following roles are up for election tonight</a:t>
            </a:r>
          </a:p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Chairperson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Secretary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Treasurer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Inclusivity &amp; Safeguarding officer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Ride and Events Coordinator</a:t>
            </a:r>
          </a:p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 online votes was held to approve each uncontested nominee or to vote between multiple nominees for each role.</a:t>
            </a:r>
          </a:p>
        </p:txBody>
      </p:sp>
    </p:spTree>
    <p:extLst>
      <p:ext uri="{BB962C8B-B14F-4D97-AF65-F5344CB8AC3E}">
        <p14:creationId xmlns:p14="http://schemas.microsoft.com/office/powerpoint/2010/main" val="243918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Elderly couple biking">
            <a:extLst>
              <a:ext uri="{FF2B5EF4-FFF2-40B4-BE49-F238E27FC236}">
                <a16:creationId xmlns:a16="http://schemas.microsoft.com/office/drawing/2014/main" id="{00757A66-1CCD-BA8A-188D-373895CB14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" t="-1" r="15074" b="-1"/>
          <a:stretch/>
        </p:blipFill>
        <p:spPr>
          <a:xfrm>
            <a:off x="2973032" y="0"/>
            <a:ext cx="9218968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CAD3B0-8D87-4F99-3802-2A9745AC2485}"/>
              </a:ext>
            </a:extLst>
          </p:cNvPr>
          <p:cNvSpPr txBox="1">
            <a:spLocks/>
          </p:cNvSpPr>
          <p:nvPr/>
        </p:nvSpPr>
        <p:spPr>
          <a:xfrm>
            <a:off x="745435" y="0"/>
            <a:ext cx="6434854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>
                <a:latin typeface="Arial" panose="020B0604020202020204" pitchFamily="34" charset="0"/>
                <a:cs typeface="Arial" panose="020B0604020202020204" pitchFamily="34" charset="0"/>
              </a:rPr>
              <a:t>Your elected committee members are: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23CC2D-5EC8-98BF-522F-EDA109ED9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6" y="2098622"/>
            <a:ext cx="6269961" cy="4185527"/>
          </a:xfrm>
        </p:spPr>
        <p:txBody>
          <a:bodyPr vert="horz" lIns="0" tIns="0" rIns="0" bIns="0" rtlCol="0"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Chairperson: Zach Butcher (he/him)</a:t>
            </a:r>
          </a:p>
          <a:p>
            <a:pPr marL="0" indent="0" fontAlgn="base">
              <a:buNone/>
            </a:pPr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Secretary: Rhianne </a:t>
            </a:r>
            <a:r>
              <a:rPr lang="en-US" sz="24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Naisbitt</a:t>
            </a: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(she/her)</a:t>
            </a:r>
          </a:p>
          <a:p>
            <a:pPr marL="0" indent="0" fontAlgn="base">
              <a:buNone/>
            </a:pPr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Treasurer: Bex Davenport (she/her)</a:t>
            </a:r>
          </a:p>
          <a:p>
            <a:pPr marL="0" indent="0" fontAlgn="base">
              <a:buNone/>
            </a:pPr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Inclusivity &amp; Safeguarding officer: Jack </a:t>
            </a:r>
            <a:r>
              <a:rPr lang="en-US" sz="24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Dranfield</a:t>
            </a: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(he/him)</a:t>
            </a:r>
          </a:p>
          <a:p>
            <a:pPr marL="0" indent="0" fontAlgn="base">
              <a:buNone/>
            </a:pPr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Ride &amp; Events </a:t>
            </a:r>
            <a:r>
              <a:rPr lang="en-US" sz="24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co-ordinator</a:t>
            </a: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Josh Joshi (he/him)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64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wo people riding bikes">
            <a:extLst>
              <a:ext uri="{FF2B5EF4-FFF2-40B4-BE49-F238E27FC236}">
                <a16:creationId xmlns:a16="http://schemas.microsoft.com/office/drawing/2014/main" id="{91C90548-EFD2-D371-C8C7-44B6C351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34950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71" y="-217458"/>
            <a:ext cx="622520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What comes next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8622F7-E037-EC43-3448-F4BC7C09FE9E}"/>
              </a:ext>
            </a:extLst>
          </p:cNvPr>
          <p:cNvSpPr txBox="1">
            <a:spLocks/>
          </p:cNvSpPr>
          <p:nvPr/>
        </p:nvSpPr>
        <p:spPr>
          <a:xfrm>
            <a:off x="665921" y="1464996"/>
            <a:ext cx="8738418" cy="86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ts val="1800"/>
              </a:spcAft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will produce a short- and long-term plan to achieve some realistic goals around increasing membership and diversity of rides offered.</a:t>
            </a:r>
          </a:p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Your Ride &amp; Events co-ordinator will help to develop a full calendar of rides for the coming year.</a:t>
            </a:r>
          </a:p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are waiting to hear from grant funding application from the GM walking and wheeling fund to run an engagement programme over winter to encourage winter cycling.</a:t>
            </a:r>
          </a:p>
          <a:p>
            <a:pPr marL="0" indent="0" fontAlgn="base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will look at trying to establish a presence at some of Greater Manchester prides in 2024</a:t>
            </a:r>
          </a:p>
        </p:txBody>
      </p:sp>
    </p:spTree>
    <p:extLst>
      <p:ext uri="{BB962C8B-B14F-4D97-AF65-F5344CB8AC3E}">
        <p14:creationId xmlns:p14="http://schemas.microsoft.com/office/powerpoint/2010/main" val="279246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wo people riding bikes">
            <a:extLst>
              <a:ext uri="{FF2B5EF4-FFF2-40B4-BE49-F238E27FC236}">
                <a16:creationId xmlns:a16="http://schemas.microsoft.com/office/drawing/2014/main" id="{91C90548-EFD2-D371-C8C7-44B6C351B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34950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247EA-3B08-4E23-0798-2C0A18FC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5" y="0"/>
            <a:ext cx="6225208" cy="189991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Finally…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8622F7-E037-EC43-3448-F4BC7C09FE9E}"/>
              </a:ext>
            </a:extLst>
          </p:cNvPr>
          <p:cNvSpPr txBox="1">
            <a:spLocks/>
          </p:cNvSpPr>
          <p:nvPr/>
        </p:nvSpPr>
        <p:spPr>
          <a:xfrm>
            <a:off x="719473" y="1610392"/>
            <a:ext cx="8709339" cy="86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ts val="1800"/>
              </a:spcAft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big thank you to the steering group that have laid the foundations over the last year, which will allow us to grow as a club in the future.</a:t>
            </a:r>
          </a:p>
          <a:p>
            <a:pPr marL="0" indent="0" fontAlgn="base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Thank you for your attendance and participation at the AGM. Please reach out to any of the committee directly if you want help or to discuss anything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3"/>
              </a:rPr>
              <a:t>rainbowridersuk@icloud.com</a:t>
            </a:r>
            <a:endParaRPr lang="en-US" sz="2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endParaRPr lang="en-US" sz="2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fontAlgn="base">
              <a:spcAft>
                <a:spcPts val="1800"/>
              </a:spcAft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all look forward to riding with you on more rides in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13FC4-9C2F-473E-E835-CE91FDEA43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911" y="4960467"/>
            <a:ext cx="2683648" cy="1897523"/>
          </a:xfrm>
          <a:prstGeom prst="rect">
            <a:avLst/>
          </a:prstGeom>
        </p:spPr>
      </p:pic>
      <p:pic>
        <p:nvPicPr>
          <p:cNvPr id="6" name="Picture 5" descr="A rainbow with a bike and text&#10;&#10;Description automatically generated">
            <a:extLst>
              <a:ext uri="{FF2B5EF4-FFF2-40B4-BE49-F238E27FC236}">
                <a16:creationId xmlns:a16="http://schemas.microsoft.com/office/drawing/2014/main" id="{717B9573-922F-AB0B-9228-F7607087E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495" y="5057757"/>
            <a:ext cx="2543282" cy="18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041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7.1.4619"/>
  <p:tag name="SLIDO_PRESENTATION_ID" val="00000000-0000-0000-0000-000000000000"/>
  <p:tag name="SLIDO_EVENT_UUID" val="63efbcc8-240c-4dbc-9660-fac106ec8cf4"/>
  <p:tag name="SLIDO_EVENT_SECTION_UUID" val="d1f41f32-b40f-4437-93ce-5bb6dace2c8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</TotalTime>
  <Words>916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Rainbow Riders LGBTQ+ cycling in Greater Manchester</vt:lpstr>
      <vt:lpstr>Where we are now</vt:lpstr>
      <vt:lpstr>Social Media</vt:lpstr>
      <vt:lpstr>Ride statistics 2023</vt:lpstr>
      <vt:lpstr>Finances Zach Butcher (interim Treasurer)</vt:lpstr>
      <vt:lpstr>Finances (continued)</vt:lpstr>
      <vt:lpstr>Finances (continued)</vt:lpstr>
      <vt:lpstr>Rainbow Riders club constitution Kevin Colley (interim Secretary)</vt:lpstr>
      <vt:lpstr>club constitution Q&amp;A</vt:lpstr>
      <vt:lpstr>Nominations for the committee</vt:lpstr>
      <vt:lpstr>PowerPoint Presentation</vt:lpstr>
      <vt:lpstr>What comes next</vt:lpstr>
      <vt:lpstr>Finally…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Rainbow RiderS LGBTQ+ cycling in Greater manchester</dc:title>
  <dc:creator>Butcher Zach (CCG-Manchester)</dc:creator>
  <cp:lastModifiedBy>Butcher Zach (CCG-Manchester)</cp:lastModifiedBy>
  <cp:revision>23</cp:revision>
  <dcterms:created xsi:type="dcterms:W3CDTF">2023-06-21T11:57:50Z</dcterms:created>
  <dcterms:modified xsi:type="dcterms:W3CDTF">2023-12-05T08:24:43Z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1.7.1.4619</vt:lpwstr>
  </property>
</Properties>
</file>